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6-2.png>
</file>

<file path=ppt/media/image-6-3.svg>
</file>

<file path=ppt/media/image-6-4.png>
</file>

<file path=ppt/media/image-6-5.png>
</file>

<file path=ppt/media/image-6-6.svg>
</file>

<file path=ppt/media/image-6-7.png>
</file>

<file path=ppt/media/image-6-8.png>
</file>

<file path=ppt/media/image-6-9.sv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slideLayout" Target="../slideLayouts/slideLayout7.xml"/><Relationship Id="rId11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28424" y="898922"/>
            <a:ext cx="1368981" cy="391001"/>
          </a:xfrm>
          <a:prstGeom prst="roundRect">
            <a:avLst>
              <a:gd name="adj" fmla="val 6388"/>
            </a:avLst>
          </a:prstGeom>
          <a:solidFill>
            <a:srgbClr val="ECE6DF"/>
          </a:solidFill>
          <a:ln/>
        </p:spPr>
      </p:sp>
      <p:sp>
        <p:nvSpPr>
          <p:cNvPr id="4" name="Text 1"/>
          <p:cNvSpPr/>
          <p:nvPr/>
        </p:nvSpPr>
        <p:spPr>
          <a:xfrm>
            <a:off x="853202" y="961311"/>
            <a:ext cx="1119426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ACTION PLAN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28424" y="1373148"/>
            <a:ext cx="7224712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Strategic Recommendations</a:t>
            </a:r>
            <a:endParaRPr lang="en-US" sz="40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24" y="2335649"/>
            <a:ext cx="1040606" cy="12487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77152" y="2543770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Boost Subscriptions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1977152" y="2993708"/>
            <a:ext cx="64384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Promote exclusive benefits to convert loyal customers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24" y="3584377"/>
            <a:ext cx="1040606" cy="12487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77152" y="3792498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Loyalty Programs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977152" y="4242435"/>
            <a:ext cx="64384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Reward repeat buyers to increase retention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4" y="4833104"/>
            <a:ext cx="1040606" cy="124872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77152" y="5041225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Targeted Marketing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1977152" y="5491163"/>
            <a:ext cx="64384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on high-revenue age groups and express shipping users</a:t>
            </a:r>
            <a:endParaRPr lang="en-US" sz="16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424" y="6081832"/>
            <a:ext cx="1040606" cy="124872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77152" y="6289953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Positioning</a:t>
            </a:r>
            <a:endParaRPr lang="en-US" sz="2000" dirty="0"/>
          </a:p>
        </p:txBody>
      </p:sp>
      <p:sp>
        <p:nvSpPr>
          <p:cNvPr id="17" name="Text 10"/>
          <p:cNvSpPr/>
          <p:nvPr/>
        </p:nvSpPr>
        <p:spPr>
          <a:xfrm>
            <a:off x="1977152" y="6739890"/>
            <a:ext cx="64384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Highlight top-rated items in campaigns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3568779"/>
            <a:ext cx="2128004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sp>
        <p:nvSpPr>
          <p:cNvPr id="4" name="Text 1"/>
          <p:cNvSpPr/>
          <p:nvPr/>
        </p:nvSpPr>
        <p:spPr>
          <a:xfrm>
            <a:off x="929878" y="3636764"/>
            <a:ext cx="185582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4085749"/>
            <a:ext cx="81072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Data Behind the Insights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524803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900113" y="6279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6770251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125278" y="5248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4231719" y="6279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125278" y="677025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Features per customer transaction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456884" y="5248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7563326" y="6279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456884" y="6770251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Geographic coverage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788491" y="524803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25</a:t>
            </a:r>
            <a:endParaRPr lang="en-US" sz="5850" dirty="0"/>
          </a:p>
        </p:txBody>
      </p:sp>
      <p:sp>
        <p:nvSpPr>
          <p:cNvPr id="16" name="Text 13"/>
          <p:cNvSpPr/>
          <p:nvPr/>
        </p:nvSpPr>
        <p:spPr>
          <a:xfrm>
            <a:off x="10894933" y="6279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788491" y="6770251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Unique items tracked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269" y="774383"/>
            <a:ext cx="1552575" cy="351353"/>
          </a:xfrm>
          <a:prstGeom prst="roundRect">
            <a:avLst>
              <a:gd name="adj" fmla="val 6112"/>
            </a:avLst>
          </a:prstGeom>
          <a:noFill/>
          <a:ln w="7620">
            <a:solidFill>
              <a:srgbClr val="D3C5B6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741164" y="835581"/>
            <a:ext cx="1322784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ANALYSIS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626269" y="1197292"/>
            <a:ext cx="6319361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Preparation &amp; Cleaning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626269" y="2024777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26269" y="2305883"/>
            <a:ext cx="7891463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8" name="Text 5"/>
          <p:cNvSpPr/>
          <p:nvPr/>
        </p:nvSpPr>
        <p:spPr>
          <a:xfrm>
            <a:off x="626269" y="2441019"/>
            <a:ext cx="2236708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Loading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6269" y="2827853"/>
            <a:ext cx="7891463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Imported dataset using pandas for analysis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6269" y="3427095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626269" y="3708202"/>
            <a:ext cx="7891463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2" name="Text 9"/>
          <p:cNvSpPr/>
          <p:nvPr/>
        </p:nvSpPr>
        <p:spPr>
          <a:xfrm>
            <a:off x="626269" y="3843337"/>
            <a:ext cx="2236708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Missing Data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6269" y="4230172"/>
            <a:ext cx="7891463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Imputed 37 missing review ratings using median values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26269" y="4829413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26269" y="5110520"/>
            <a:ext cx="7891463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6" name="Text 13"/>
          <p:cNvSpPr/>
          <p:nvPr/>
        </p:nvSpPr>
        <p:spPr>
          <a:xfrm>
            <a:off x="626269" y="5245656"/>
            <a:ext cx="2260402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26269" y="5632490"/>
            <a:ext cx="7891463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age groups and purchase frequency metrics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626269" y="6231731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26269" y="6512838"/>
            <a:ext cx="7891463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20" name="Text 17"/>
          <p:cNvSpPr/>
          <p:nvPr/>
        </p:nvSpPr>
        <p:spPr>
          <a:xfrm>
            <a:off x="626269" y="6647974"/>
            <a:ext cx="232624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626269" y="7034808"/>
            <a:ext cx="7891463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Loaded cleaned data into PostgreSQL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7499"/>
            <a:ext cx="2071092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15484"/>
            <a:ext cx="179891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INSIGHTS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64469"/>
            <a:ext cx="8196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Gender Revenue Comparison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68560"/>
            <a:ext cx="7604284" cy="400109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3732967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30271D"/>
          </a:solidFill>
          <a:ln/>
        </p:spPr>
      </p:sp>
      <p:sp>
        <p:nvSpPr>
          <p:cNvPr id="7" name="Text 4"/>
          <p:cNvSpPr/>
          <p:nvPr/>
        </p:nvSpPr>
        <p:spPr>
          <a:xfrm>
            <a:off x="4020741" y="6800136"/>
            <a:ext cx="49899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72132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9C7E5E"/>
          </a:solidFill>
          <a:ln/>
        </p:spPr>
      </p:sp>
      <p:sp>
        <p:nvSpPr>
          <p:cNvPr id="9" name="Text 6"/>
          <p:cNvSpPr/>
          <p:nvPr/>
        </p:nvSpPr>
        <p:spPr>
          <a:xfrm>
            <a:off x="4959906" y="6800136"/>
            <a:ext cx="733782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Female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2740223"/>
            <a:ext cx="488501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Male customers drive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68%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 of total revenue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959096" y="3817620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Significant opportunity to increase female customer engagement and spending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3198"/>
            <a:ext cx="93986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 Products by Customer Rating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48953"/>
            <a:ext cx="5660469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048953"/>
            <a:ext cx="4358521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6624280" y="3048953"/>
            <a:ext cx="5491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77%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0622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Highest rated at 3.86 stars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56884" y="3048953"/>
            <a:ext cx="5660588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9" name="Shape 7"/>
          <p:cNvSpPr/>
          <p:nvPr/>
        </p:nvSpPr>
        <p:spPr>
          <a:xfrm>
            <a:off x="7456884" y="3048953"/>
            <a:ext cx="4358640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10" name="Text 8"/>
          <p:cNvSpPr/>
          <p:nvPr/>
        </p:nvSpPr>
        <p:spPr>
          <a:xfrm>
            <a:off x="13287494" y="3048953"/>
            <a:ext cx="5491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77%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410622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performance at 3.84 stars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036106"/>
            <a:ext cx="5636538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14" name="Shape 12"/>
          <p:cNvSpPr/>
          <p:nvPr/>
        </p:nvSpPr>
        <p:spPr>
          <a:xfrm>
            <a:off x="793790" y="5036106"/>
            <a:ext cx="4283750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15" name="Text 13"/>
          <p:cNvSpPr/>
          <p:nvPr/>
        </p:nvSpPr>
        <p:spPr>
          <a:xfrm>
            <a:off x="6600349" y="5036106"/>
            <a:ext cx="57304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76%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602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93790" y="609338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Solid rating of 3.82 stars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56884" y="5036106"/>
            <a:ext cx="5636657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19" name="Shape 17"/>
          <p:cNvSpPr/>
          <p:nvPr/>
        </p:nvSpPr>
        <p:spPr>
          <a:xfrm>
            <a:off x="7456884" y="5036106"/>
            <a:ext cx="4283750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20" name="Text 18"/>
          <p:cNvSpPr/>
          <p:nvPr/>
        </p:nvSpPr>
        <p:spPr>
          <a:xfrm>
            <a:off x="13263562" y="5036106"/>
            <a:ext cx="57304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76%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456884" y="5602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Hat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56884" y="609338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favorite at 3.80 stars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41678"/>
            <a:ext cx="2338745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D3C5B6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117283"/>
            <a:ext cx="205132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73887"/>
            <a:ext cx="9779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Understanding Our Customer Base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1743789" y="4047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38067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37058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Repeat buyers driving consistent revenue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622828"/>
            <a:ext cx="4564975" cy="4564975"/>
          </a:xfrm>
          <a:prstGeom prst="rect">
            <a:avLst/>
          </a:prstGeom>
        </p:spPr>
      </p:pic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7717" y="4735473"/>
            <a:ext cx="339328" cy="33932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937790" y="30028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3493294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937790" y="3992285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Growing engagement potential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622828"/>
            <a:ext cx="4564975" cy="4564975"/>
          </a:xfrm>
          <a:prstGeom prst="rect">
            <a:avLst/>
          </a:prstGeom>
        </p:spPr>
      </p:pic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44326" y="3351848"/>
            <a:ext cx="339328" cy="339328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937790" y="5455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9937790" y="594586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9937790" y="6444853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Fresh acquisition opportunities</a:t>
            </a:r>
            <a:endParaRPr lang="en-US" sz="175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622828"/>
            <a:ext cx="4564975" cy="4564975"/>
          </a:xfrm>
          <a:prstGeom prst="rect">
            <a:avLst/>
          </a:prstGeom>
        </p:spPr>
      </p:pic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44326" y="6119098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7509" y="464106"/>
            <a:ext cx="4703088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Revenue by Age Group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7509" y="1329095"/>
            <a:ext cx="10675382" cy="59781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77509" y="7497008"/>
            <a:ext cx="1067538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Young adults lead revenue generation, but all segments show strong engagement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1386959"/>
            <a:ext cx="2534483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sp>
        <p:nvSpPr>
          <p:cNvPr id="4" name="Text 1"/>
          <p:cNvSpPr/>
          <p:nvPr/>
        </p:nvSpPr>
        <p:spPr>
          <a:xfrm>
            <a:off x="929878" y="1454944"/>
            <a:ext cx="226230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ANALYSIS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9039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Subscribers vs. Non-Subscribers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88846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Subscription Status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93790" y="454056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subscribed customers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8276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73%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non-subscribers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42496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Similar average spend: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$59.49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vs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$59.87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88846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Finding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196483" y="4568904"/>
            <a:ext cx="316134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Repeat buyers with 5+ purchases show higher subscription rates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856321" y="4568904"/>
            <a:ext cx="30480" cy="1088708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3" name="Text 10"/>
          <p:cNvSpPr/>
          <p:nvPr/>
        </p:nvSpPr>
        <p:spPr>
          <a:xfrm>
            <a:off x="4856321" y="591276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Opportunity to convert loyal customers into subscribers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2218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693069" y="2711053"/>
            <a:ext cx="2116693" cy="349091"/>
          </a:xfrm>
          <a:prstGeom prst="roundRect">
            <a:avLst>
              <a:gd name="adj" fmla="val 6111"/>
            </a:avLst>
          </a:prstGeom>
          <a:noFill/>
          <a:ln w="7620">
            <a:solidFill>
              <a:srgbClr val="D3C5B6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807250" y="2771894"/>
            <a:ext cx="1888331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CATEGORY PERFORMANCE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693069" y="3131225"/>
            <a:ext cx="6270903" cy="555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Sales &amp; Revenue by Category</a:t>
            </a:r>
            <a:endParaRPr lang="en-US" sz="3450" dirty="0"/>
          </a:p>
        </p:txBody>
      </p:sp>
      <p:sp>
        <p:nvSpPr>
          <p:cNvPr id="6" name="Shape 3"/>
          <p:cNvSpPr/>
          <p:nvPr/>
        </p:nvSpPr>
        <p:spPr>
          <a:xfrm>
            <a:off x="1693069" y="3953351"/>
            <a:ext cx="5533192" cy="1805821"/>
          </a:xfrm>
          <a:prstGeom prst="roundRect">
            <a:avLst>
              <a:gd name="adj" fmla="val 1477"/>
            </a:avLst>
          </a:prstGeom>
          <a:solidFill>
            <a:srgbClr val="D3C5B6"/>
          </a:solidFill>
          <a:ln/>
        </p:spPr>
      </p:sp>
      <p:sp>
        <p:nvSpPr>
          <p:cNvPr id="7" name="Text 4"/>
          <p:cNvSpPr/>
          <p:nvPr/>
        </p:nvSpPr>
        <p:spPr>
          <a:xfrm>
            <a:off x="1870829" y="4131112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Clothing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870829" y="4515326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$100K revenue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1870829" y="4906208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1,800 sales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870829" y="5297091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performer across all metrics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7404021" y="3953351"/>
            <a:ext cx="5533311" cy="1805821"/>
          </a:xfrm>
          <a:prstGeom prst="roundRect">
            <a:avLst>
              <a:gd name="adj" fmla="val 1477"/>
            </a:avLst>
          </a:prstGeom>
          <a:solidFill>
            <a:srgbClr val="F2EBDF"/>
          </a:solidFill>
          <a:ln/>
        </p:spPr>
      </p:sp>
      <p:sp>
        <p:nvSpPr>
          <p:cNvPr id="12" name="Text 9"/>
          <p:cNvSpPr/>
          <p:nvPr/>
        </p:nvSpPr>
        <p:spPr>
          <a:xfrm>
            <a:off x="7581781" y="4131112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Accessories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81781" y="4515326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$80K revenue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7581781" y="4906208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1,200 sales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7581781" y="5297091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secondary category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1693069" y="5936933"/>
            <a:ext cx="5533192" cy="1805821"/>
          </a:xfrm>
          <a:prstGeom prst="roundRect">
            <a:avLst>
              <a:gd name="adj" fmla="val 1477"/>
            </a:avLst>
          </a:prstGeom>
          <a:solidFill>
            <a:srgbClr val="DECEBB"/>
          </a:solidFill>
          <a:ln/>
        </p:spPr>
      </p:sp>
      <p:sp>
        <p:nvSpPr>
          <p:cNvPr id="17" name="Text 14"/>
          <p:cNvSpPr/>
          <p:nvPr/>
        </p:nvSpPr>
        <p:spPr>
          <a:xfrm>
            <a:off x="1870829" y="6114693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Footwear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870829" y="6498908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$40K revenue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870829" y="6889790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600 sales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1870829" y="7280672"/>
            <a:ext cx="517767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Steady performance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7404021" y="5936933"/>
            <a:ext cx="5533311" cy="1805821"/>
          </a:xfrm>
          <a:prstGeom prst="roundRect">
            <a:avLst>
              <a:gd name="adj" fmla="val 1477"/>
            </a:avLst>
          </a:prstGeom>
          <a:solidFill>
            <a:srgbClr val="EEE8DD"/>
          </a:solidFill>
          <a:ln/>
        </p:spPr>
      </p:sp>
      <p:sp>
        <p:nvSpPr>
          <p:cNvPr id="22" name="Text 19"/>
          <p:cNvSpPr/>
          <p:nvPr/>
        </p:nvSpPr>
        <p:spPr>
          <a:xfrm>
            <a:off x="7581781" y="6114693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Outerwear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7581781" y="6498908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$20K revenue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7581781" y="6889790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300 sales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7581781" y="7280672"/>
            <a:ext cx="517779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Growth opportunity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2026-01-14T03:56:16Z</dcterms:created>
  <dcterms:modified xsi:type="dcterms:W3CDTF">2026-01-14T03:56:16Z</dcterms:modified>
</cp:coreProperties>
</file>